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4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Fixed Costs</a:t>
            </a:r>
          </a:p>
        </c:rich>
      </c:tx>
      <c:layout>
        <c:manualLayout>
          <c:xMode val="edge"/>
          <c:yMode val="edge"/>
          <c:x val="0.37651821862348411"/>
          <c:y val="2.822580645161298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764821064033671"/>
          <c:y val="0.14755388849450021"/>
          <c:w val="0.71457489878542513"/>
          <c:h val="0.733870967741935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FIXED COSTS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strRef>
              <c:f>Sheet1!$A$2:$A$6</c:f>
              <c:strCache>
                <c:ptCount val="5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 formatCode="0">
                  <c:v>10000</c:v>
                </c:pt>
                <c:pt idx="1">
                  <c:v>10000</c:v>
                </c:pt>
                <c:pt idx="2">
                  <c:v>10000</c:v>
                </c:pt>
                <c:pt idx="3">
                  <c:v>10000</c:v>
                </c:pt>
                <c:pt idx="4">
                  <c:v>10000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659088"/>
        <c:axId val="221957040"/>
      </c:lineChart>
      <c:catAx>
        <c:axId val="2226590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Units of Service</a:t>
                </a:r>
              </a:p>
            </c:rich>
          </c:tx>
          <c:layout>
            <c:manualLayout>
              <c:xMode val="edge"/>
              <c:yMode val="edge"/>
              <c:x val="0.31781376518219112"/>
              <c:y val="0.90725806451612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0"/>
        <c:majorTickMark val="none"/>
        <c:minorTickMark val="none"/>
        <c:tickLblPos val="none"/>
        <c:spPr>
          <a:ln w="12700">
            <a:solidFill>
              <a:srgbClr val="000000"/>
            </a:solidFill>
            <a:prstDash val="solid"/>
          </a:ln>
        </c:spPr>
        <c:crossAx val="221957040"/>
        <c:crossesAt val="0"/>
        <c:auto val="0"/>
        <c:lblAlgn val="ctr"/>
        <c:lblOffset val="100"/>
        <c:tickMarkSkip val="1"/>
        <c:noMultiLvlLbl val="0"/>
      </c:catAx>
      <c:valAx>
        <c:axId val="221957040"/>
        <c:scaling>
          <c:orientation val="minMax"/>
          <c:max val="12000"/>
          <c:min val="0"/>
        </c:scaling>
        <c:delete val="0"/>
        <c:axPos val="l"/>
        <c:title>
          <c:tx>
            <c:rich>
              <a:bodyPr rot="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Cost</a:t>
                </a:r>
              </a:p>
            </c:rich>
          </c:tx>
          <c:layout>
            <c:manualLayout>
              <c:xMode val="edge"/>
              <c:yMode val="edge"/>
              <c:x val="2.0242914979757293E-3"/>
              <c:y val="0.49193548387097091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none"/>
        <c:minorTickMark val="none"/>
        <c:tickLblPos val="none"/>
        <c:spPr>
          <a:ln w="12700">
            <a:solidFill>
              <a:srgbClr val="000000"/>
            </a:solidFill>
            <a:prstDash val="solid"/>
          </a:ln>
        </c:spPr>
        <c:crossAx val="222659088"/>
        <c:crosses val="autoZero"/>
        <c:crossBetween val="midCat"/>
        <c:majorUnit val="2000"/>
        <c:minorUnit val="4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25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3</a:t>
            </a:r>
          </a:p>
          <a:p>
            <a:r>
              <a:rPr lang="en-US" b="1" cap="small"/>
              <a:t>Costs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Distinguish </a:t>
            </a:r>
            <a:r>
              <a:rPr lang="en-US" dirty="0"/>
              <a:t>fixed costs from variable costs</a:t>
            </a:r>
          </a:p>
          <a:p>
            <a:pPr lvl="0"/>
            <a:r>
              <a:rPr lang="en-US" dirty="0"/>
              <a:t>Identify different types of costs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45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Fixed costs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Those </a:t>
            </a:r>
            <a:r>
              <a:rPr lang="en-US" dirty="0"/>
              <a:t>cost elements that remain constant over a normal range of production volume or activity or over a certain length of time. A typical example of a fixed cost is the cost of facilities rental, which, within a relevant range of output and during the lease period, often remains constant.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761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Figure 3.1 Fixed Costs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496878"/>
              </p:ext>
            </p:extLst>
          </p:nvPr>
        </p:nvGraphicFramePr>
        <p:xfrm>
          <a:off x="1331495" y="1341528"/>
          <a:ext cx="8839200" cy="4528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0726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Variable </a:t>
            </a:r>
            <a:r>
              <a:rPr lang="en-US" b="1" dirty="0" smtClean="0"/>
              <a:t>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Vary </a:t>
            </a:r>
            <a:r>
              <a:rPr lang="en-US" dirty="0"/>
              <a:t>in direct proportion to production or service volume. For instance, the food cost to operate a soup kitchen is variable since the total food cost will increase proportionately with any increase in the number of meals served.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907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Figure 3.2 Variable Costs </a:t>
            </a:r>
            <a:endParaRPr lang="en-US" dirty="0"/>
          </a:p>
        </p:txBody>
      </p:sp>
      <p:pic>
        <p:nvPicPr>
          <p:cNvPr id="3" name="图片 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1890" y="2171700"/>
            <a:ext cx="4808220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9896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Step costs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Those </a:t>
            </a:r>
            <a:r>
              <a:rPr lang="en-US" dirty="0"/>
              <a:t>cost elements that remain constant but increase to a new level at a certain point of activity or usage within the relevant range. An example is the number of teachers required in a school. When the number of students in a class is lower than the maximum class size (i.e., when there is unused capacity), adding one student will not lead to the hiring of a new teacher. However, when the classroom is operating at full capacity, the addition of one student (or more than one student) will require the formation of a new class and the hiring of a new teacher for that class. The cost related to hiring a new teacher is therefore a step cost. Adding more students will not change the cost structure until the teacher’s class is at maximum size.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78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Figure 3.3 Step Costs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图片 9" descr="Untitled.png"/>
          <p:cNvPicPr/>
          <p:nvPr/>
        </p:nvPicPr>
        <p:blipFill rotWithShape="1">
          <a:blip r:embed="rId2" cstate="print"/>
          <a:srcRect l="8505" t="8572" r="20406" b="10572"/>
          <a:stretch/>
        </p:blipFill>
        <p:spPr bwMode="auto">
          <a:xfrm>
            <a:off x="3986212" y="2081212"/>
            <a:ext cx="4219575" cy="2695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5670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05348" y="2795155"/>
            <a:ext cx="728596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TC</a:t>
            </a:r>
            <a:r>
              <a:rPr lang="en-US" sz="6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6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FC</a:t>
            </a:r>
            <a:r>
              <a:rPr lang="en-US" sz="6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6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VC</a:t>
            </a:r>
            <a:r>
              <a:rPr lang="en-US" sz="6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6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SC</a:t>
            </a:r>
            <a:r>
              <a:rPr lang="en-US" sz="6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482673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299</Words>
  <Application>Microsoft Office PowerPoint</Application>
  <PresentationFormat>Widescreen</PresentationFormat>
  <Paragraphs>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Fixed costs </vt:lpstr>
      <vt:lpstr>Figure 3.1 Fixed Costs </vt:lpstr>
      <vt:lpstr>Variable costs</vt:lpstr>
      <vt:lpstr> Figure 3.2 Variable Costs </vt:lpstr>
      <vt:lpstr>Step costs </vt:lpstr>
      <vt:lpstr>Figure 3.3 Step Costs 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12</cp:revision>
  <dcterms:created xsi:type="dcterms:W3CDTF">2014-08-08T22:51:06Z</dcterms:created>
  <dcterms:modified xsi:type="dcterms:W3CDTF">2014-08-09T19:59:42Z</dcterms:modified>
</cp:coreProperties>
</file>